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2" r:id="rId2"/>
    <p:sldId id="273" r:id="rId3"/>
    <p:sldId id="264" r:id="rId4"/>
    <p:sldId id="275" r:id="rId5"/>
    <p:sldId id="278" r:id="rId6"/>
    <p:sldId id="274" r:id="rId7"/>
    <p:sldId id="263" r:id="rId8"/>
    <p:sldId id="277" r:id="rId9"/>
    <p:sldId id="272" r:id="rId10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D5B8EA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858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858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B37CA3C0-CA43-43A7-AD72-AD05E3A4FAAE}" type="datetimeFigureOut">
              <a:rPr lang="ko-KR" altLang="en-US" smtClean="0"/>
              <a:t>2023-06-13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202"/>
            <a:ext cx="2945659" cy="495858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9202"/>
            <a:ext cx="2945659" cy="495858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28A33B61-6A93-43D3-BC85-64948E77DB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547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858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858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6FCFCDEA-0FC3-42CB-98A8-77AD2978B86C}" type="datetimeFigureOut">
              <a:rPr lang="ko-KR" altLang="en-US" smtClean="0"/>
              <a:pPr/>
              <a:t>2023-06-13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390"/>
            <a:ext cx="5438140" cy="4467461"/>
          </a:xfrm>
          <a:prstGeom prst="rect">
            <a:avLst/>
          </a:prstGeom>
        </p:spPr>
        <p:txBody>
          <a:bodyPr vert="horz" lIns="90827" tIns="45414" rIns="90827" bIns="454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202"/>
            <a:ext cx="2945659" cy="495858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9202"/>
            <a:ext cx="2945659" cy="495858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B872415E-4FDE-414D-85C6-7C1C79571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8325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0134-41E2-4CC8-937C-365DC3E68E1F}" type="datetimeFigureOut">
              <a:rPr lang="ko-KR" altLang="en-US" smtClean="0"/>
              <a:pPr/>
              <a:t>2023-06-13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33CD-F87B-4315-A8F2-05B7D608D9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539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0134-41E2-4CC8-937C-365DC3E68E1F}" type="datetimeFigureOut">
              <a:rPr lang="ko-KR" altLang="en-US" smtClean="0"/>
              <a:pPr/>
              <a:t>2023-06-13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33CD-F87B-4315-A8F2-05B7D608D9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271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0134-41E2-4CC8-937C-365DC3E68E1F}" type="datetimeFigureOut">
              <a:rPr lang="ko-KR" altLang="en-US" smtClean="0"/>
              <a:pPr/>
              <a:t>2023-06-13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33CD-F87B-4315-A8F2-05B7D608D9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4143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8676456" y="6309320"/>
            <a:ext cx="21602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80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0134-41E2-4CC8-937C-365DC3E68E1F}" type="datetimeFigureOut">
              <a:rPr lang="ko-KR" altLang="en-US" smtClean="0"/>
              <a:pPr/>
              <a:t>2023-06-13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33CD-F87B-4315-A8F2-05B7D608D9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47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0134-41E2-4CC8-937C-365DC3E68E1F}" type="datetimeFigureOut">
              <a:rPr lang="ko-KR" altLang="en-US" smtClean="0"/>
              <a:pPr/>
              <a:t>2023-06-13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33CD-F87B-4315-A8F2-05B7D608D9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39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0134-41E2-4CC8-937C-365DC3E68E1F}" type="datetimeFigureOut">
              <a:rPr lang="ko-KR" altLang="en-US" smtClean="0"/>
              <a:pPr/>
              <a:t>2023-06-13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33CD-F87B-4315-A8F2-05B7D608D9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563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0134-41E2-4CC8-937C-365DC3E68E1F}" type="datetimeFigureOut">
              <a:rPr lang="ko-KR" altLang="en-US" smtClean="0"/>
              <a:pPr/>
              <a:t>2023-06-13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33CD-F87B-4315-A8F2-05B7D608D9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951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0134-41E2-4CC8-937C-365DC3E68E1F}" type="datetimeFigureOut">
              <a:rPr lang="ko-KR" altLang="en-US" smtClean="0"/>
              <a:pPr/>
              <a:t>2023-06-13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33CD-F87B-4315-A8F2-05B7D608D9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166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0134-41E2-4CC8-937C-365DC3E68E1F}" type="datetimeFigureOut">
              <a:rPr lang="ko-KR" altLang="en-US" smtClean="0"/>
              <a:pPr/>
              <a:t>2023-06-13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33CD-F87B-4315-A8F2-05B7D608D9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09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0134-41E2-4CC8-937C-365DC3E68E1F}" type="datetimeFigureOut">
              <a:rPr lang="ko-KR" altLang="en-US" smtClean="0"/>
              <a:pPr/>
              <a:t>2023-06-13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33CD-F87B-4315-A8F2-05B7D608D9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727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0134-41E2-4CC8-937C-365DC3E68E1F}" type="datetimeFigureOut">
              <a:rPr lang="ko-KR" altLang="en-US" smtClean="0"/>
              <a:pPr/>
              <a:t>2023-06-13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33CD-F87B-4315-A8F2-05B7D608D9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85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70134-41E2-4CC8-937C-365DC3E68E1F}" type="datetimeFigureOut">
              <a:rPr lang="ko-KR" altLang="en-US" smtClean="0"/>
              <a:pPr/>
              <a:t>2023-06-13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333CD-F87B-4315-A8F2-05B7D608D9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08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241215" y="398204"/>
            <a:ext cx="3785450" cy="5678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문화 보충 자료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4063" y="2874074"/>
            <a:ext cx="7484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일본의 주거 문화</a:t>
            </a:r>
            <a:endParaRPr lang="ja-JP" altLang="en-US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235222" y="302964"/>
            <a:ext cx="4491014" cy="6691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3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일반적인 주거 형태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306174" y="1222872"/>
            <a:ext cx="7862834" cy="13991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일본의 일반적인 주거 형태로는 </a:t>
            </a:r>
            <a:r>
              <a:rPr lang="ko-KR" altLang="en-US" sz="24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단독주택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いっこだて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24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아파트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マンション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24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연립주택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アパート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등이 있다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3074" name="Picture 2" descr="http://img.enfactory.jp/profile/pf/img/library/l/1324397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174" y="2869894"/>
            <a:ext cx="6176356" cy="381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구름 모양 설명선 1"/>
          <p:cNvSpPr/>
          <p:nvPr/>
        </p:nvSpPr>
        <p:spPr>
          <a:xfrm>
            <a:off x="5483819" y="5172419"/>
            <a:ext cx="3602516" cy="1503802"/>
          </a:xfrm>
          <a:prstGeom prst="cloudCallout">
            <a:avLst>
              <a:gd name="adj1" fmla="val -27277"/>
              <a:gd name="adj2" fmla="val -6889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단독주택</a:t>
            </a:r>
            <a:r>
              <a:rPr lang="en-US" altLang="ko-KR" b="1" dirty="0">
                <a:solidFill>
                  <a:srgbClr val="00B05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(</a:t>
            </a:r>
            <a:r>
              <a:rPr lang="ja-JP" altLang="en-US" b="1" dirty="0">
                <a:solidFill>
                  <a:srgbClr val="00B05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いっこだて</a:t>
            </a:r>
            <a:r>
              <a:rPr lang="en-US" altLang="ja-JP" b="1" dirty="0">
                <a:solidFill>
                  <a:srgbClr val="00B05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)</a:t>
            </a:r>
            <a:endParaRPr lang="en-US" altLang="ko-KR" b="1" dirty="0">
              <a:solidFill>
                <a:srgbClr val="00B05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just"/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주로 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층이며 주차장이 있다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964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235222" y="302964"/>
            <a:ext cx="4491014" cy="6691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3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일반적인 주거 형태</a:t>
            </a:r>
          </a:p>
        </p:txBody>
      </p:sp>
      <p:pic>
        <p:nvPicPr>
          <p:cNvPr id="5122" name="Picture 2" descr="http://www.e-hosaka.com/media/1_20090814111217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2" y="2761026"/>
            <a:ext cx="4253429" cy="40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umidokoro.com/fotos/7/3/4/3/1/%E3%83%AF%E3%83%B3%E3%83%AB%E3%83%BC%E3%83%A0%E3%82%A2%E3%83%91%E3%83%BC%E3%83%88_%E3%81%A4%E3%81%8F%E3%81%B0_%E3%81%A4%E3%81%8F%E3%81%B0%E5%B8%82%E5%8D%83%E7%8F%BE1%E4%B8%81%E7%9B%A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149" y="1140726"/>
            <a:ext cx="3885431" cy="355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구름 모양 설명선 8"/>
          <p:cNvSpPr/>
          <p:nvPr/>
        </p:nvSpPr>
        <p:spPr>
          <a:xfrm>
            <a:off x="5335848" y="4901514"/>
            <a:ext cx="3429223" cy="1565189"/>
          </a:xfrm>
          <a:prstGeom prst="cloudCallout">
            <a:avLst>
              <a:gd name="adj1" fmla="val -5123"/>
              <a:gd name="adj2" fmla="val -8478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dirty="0"/>
              <a:t> </a:t>
            </a:r>
            <a:r>
              <a:rPr lang="ko-KR" altLang="en-US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연립주택 </a:t>
            </a:r>
            <a:r>
              <a:rPr lang="en-US" altLang="ko-KR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b="1" dirty="0">
                <a:solidFill>
                  <a:srgbClr val="00B05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アパート</a:t>
            </a:r>
            <a:r>
              <a:rPr lang="en-US" altLang="ko-KR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algn="just"/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층 이하로 한국의 </a:t>
            </a:r>
            <a:r>
              <a:rPr lang="ko-KR" altLang="en-US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다가구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주택이나 연립주택을 말한다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8" name="구름 모양 설명선 7"/>
          <p:cNvSpPr/>
          <p:nvPr/>
        </p:nvSpPr>
        <p:spPr>
          <a:xfrm>
            <a:off x="340933" y="1326643"/>
            <a:ext cx="4058076" cy="1490703"/>
          </a:xfrm>
          <a:prstGeom prst="cloudCallout">
            <a:avLst>
              <a:gd name="adj1" fmla="val -9560"/>
              <a:gd name="adj2" fmla="val 8149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b="1" dirty="0"/>
          </a:p>
          <a:p>
            <a:pPr algn="just"/>
            <a:r>
              <a:rPr lang="ko-KR" altLang="en-US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아파트</a:t>
            </a:r>
            <a:r>
              <a:rPr lang="en-US" altLang="ko-KR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b="1" dirty="0">
                <a:solidFill>
                  <a:srgbClr val="00B05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マンション</a:t>
            </a:r>
            <a:r>
              <a:rPr lang="en-US" altLang="ko-KR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algn="just"/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층 이상의 건물로 한국의 고층 아파트나 고급빌라와 비슷하다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209321" y="275422"/>
            <a:ext cx="3723702" cy="7213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32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와시쓰</a:t>
            </a:r>
            <a:r>
              <a:rPr lang="en-US" altLang="ko-KR" sz="3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3200" b="1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わしつ</a:t>
            </a:r>
            <a:r>
              <a:rPr lang="en-US" altLang="ko-KR" sz="3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3508" y="4229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306172" y="1222872"/>
            <a:ext cx="8600965" cy="13991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2400" dirty="0"/>
          </a:p>
          <a:p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요즘에도 전통 방식의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와시쓰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わしつ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갖추고 있는 가정이 있으며 겨울에는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온열기가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달린 탁자를 이불로 덮어놓은 형태의 난방 기구인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고타쓰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こたつ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사용한다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endParaRPr lang="en-US" altLang="ko-KR" sz="2400" dirty="0"/>
          </a:p>
        </p:txBody>
      </p:sp>
      <p:pic>
        <p:nvPicPr>
          <p:cNvPr id="6146" name="Picture 2" descr="https://prd-wordpress.s3.amazonaws.com/wp-content/uploads/2015/04/imasia_10404598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2" y="2803793"/>
            <a:ext cx="6039544" cy="375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구름 모양 설명선 8"/>
          <p:cNvSpPr/>
          <p:nvPr/>
        </p:nvSpPr>
        <p:spPr>
          <a:xfrm>
            <a:off x="6244280" y="3894464"/>
            <a:ext cx="2899719" cy="1542510"/>
          </a:xfrm>
          <a:prstGeom prst="cloudCallout">
            <a:avLst>
              <a:gd name="adj1" fmla="val -46738"/>
              <a:gd name="adj2" fmla="val 8575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  <a:p>
            <a:pPr algn="just"/>
            <a:r>
              <a:rPr lang="ko-KR" altLang="en-US" b="1" dirty="0" err="1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와시쓰</a:t>
            </a:r>
            <a:r>
              <a:rPr lang="en-US" altLang="ko-KR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b="1" dirty="0">
                <a:solidFill>
                  <a:srgbClr val="00B05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わしつ</a:t>
            </a:r>
            <a:r>
              <a:rPr lang="en-US" altLang="ko-KR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algn="just"/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일본의 전통적인 방으로 다다미가 깔려 있다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4451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204757" y="258896"/>
            <a:ext cx="3882502" cy="7378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(1) </a:t>
            </a:r>
            <a:r>
              <a:rPr lang="ko-KR" altLang="en-US" sz="3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다다미</a:t>
            </a:r>
            <a:r>
              <a:rPr lang="en-US" altLang="ko-KR" sz="3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3200" b="1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たたみ</a:t>
            </a:r>
            <a:r>
              <a:rPr lang="en-US" altLang="ko-KR" sz="3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3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13982" y="1222871"/>
            <a:ext cx="8505020" cy="21427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2000" dirty="0"/>
          </a:p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 짚과 왕골을 엮어 만든 사각형 돗자리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(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너비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90cm,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길이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180cm,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두께는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6cm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정도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통기성과 보온성이 우수하고 쿠션이 있어 좌식 생활에 유리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③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일본의 전통적인 바닥 재료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④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일본에서는 방의 크기를 다다미 장수로 나타내는데 다다미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畳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(</a:t>
            </a:r>
            <a:r>
              <a:rPr lang="ja-JP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じょう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 약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평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(3.3m</a:t>
            </a:r>
            <a:r>
              <a:rPr lang="en-US" altLang="ko-KR" sz="2000" baseline="30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정도임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170" name="Picture 2" descr="https://pds.exblog.jp/pds/1/201401/26/42/d0135242_174439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1" y="3572067"/>
            <a:ext cx="8372819" cy="30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9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204757" y="258896"/>
            <a:ext cx="4168939" cy="7378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34" name="Picture 10" descr="http://4.bp.blogspot.com/_lIg7-pXJyOA/TTZyKAXur2I/AAAAAAAAA0U/cVNXrMWVT3c/s1600/302380255JefMDB_f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7" y="1206347"/>
            <a:ext cx="4367243" cy="388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-media-cache-ak0.pinimg.com/originals/9a/a6/df/9aa6df4e11798d9731e3c2f0ede058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403" y="2803792"/>
            <a:ext cx="4187327" cy="39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구름 모양 설명선 9"/>
          <p:cNvSpPr/>
          <p:nvPr/>
        </p:nvSpPr>
        <p:spPr>
          <a:xfrm>
            <a:off x="205951" y="4817938"/>
            <a:ext cx="4304562" cy="2040061"/>
          </a:xfrm>
          <a:prstGeom prst="cloudCallout">
            <a:avLst>
              <a:gd name="adj1" fmla="val -7015"/>
              <a:gd name="adj2" fmla="val -7160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/>
          </a:p>
          <a:p>
            <a:r>
              <a:rPr lang="ko-KR" altLang="en-US" b="1" dirty="0" err="1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도코노마</a:t>
            </a:r>
            <a:r>
              <a:rPr lang="en-US" altLang="ko-KR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b="1" dirty="0">
                <a:solidFill>
                  <a:srgbClr val="00B05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とこのま</a:t>
            </a:r>
            <a:r>
              <a:rPr lang="en-US" altLang="ko-KR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방바닥보다 조금 높은 곳으로 주로 벽에는 족자를 걸고 바닥에는 꽃이나 인형을 두어 장식한다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  <p:sp>
        <p:nvSpPr>
          <p:cNvPr id="9" name="구름 모양 설명선 8"/>
          <p:cNvSpPr/>
          <p:nvPr/>
        </p:nvSpPr>
        <p:spPr>
          <a:xfrm>
            <a:off x="4601838" y="996780"/>
            <a:ext cx="3817232" cy="1507523"/>
          </a:xfrm>
          <a:prstGeom prst="cloudCallout">
            <a:avLst>
              <a:gd name="adj1" fmla="val -11136"/>
              <a:gd name="adj2" fmla="val 9467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err="1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고타쓰</a:t>
            </a:r>
            <a:r>
              <a:rPr lang="en-US" altLang="ko-KR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b="1" dirty="0">
                <a:solidFill>
                  <a:srgbClr val="00B05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こたつ</a:t>
            </a:r>
            <a:r>
              <a:rPr lang="en-US" altLang="ko-KR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난방 기구로 탁자 아래 </a:t>
            </a:r>
            <a:r>
              <a:rPr lang="ko-KR" altLang="en-US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온열기가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있고 이불을 덮어 사용한다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095" y="332312"/>
            <a:ext cx="43604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(2)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도코노마</a:t>
            </a:r>
            <a:r>
              <a:rPr lang="ko-KR" altLang="en-US" sz="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dirty="0"/>
              <a:t>・</a:t>
            </a:r>
            <a:r>
              <a:rPr lang="ko-KR" altLang="en-US" sz="100" dirty="0"/>
              <a:t> </a:t>
            </a:r>
            <a:r>
              <a:rPr lang="ko-KR" altLang="en-US" sz="3200" b="1" dirty="0" err="1"/>
              <a:t>고타쓰</a:t>
            </a:r>
            <a:endParaRPr lang="ko-KR" altLang="en-US" sz="3200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526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65254" y="324998"/>
            <a:ext cx="1883883" cy="6470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3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욕실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231355" y="1222873"/>
            <a:ext cx="4352004" cy="9012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sz="2400" dirty="0"/>
          </a:p>
          <a:p>
            <a:r>
              <a:rPr lang="ko-KR" altLang="en-US" sz="2400" dirty="0"/>
              <a:t>일본 주택의 욕실과 화장실은 대부분 </a:t>
            </a:r>
            <a:r>
              <a:rPr lang="ko-KR" altLang="en-US" sz="2400" dirty="0">
                <a:solidFill>
                  <a:srgbClr val="C00000"/>
                </a:solidFill>
              </a:rPr>
              <a:t>분리</a:t>
            </a:r>
            <a:r>
              <a:rPr lang="ko-KR" altLang="en-US" sz="2400" dirty="0"/>
              <a:t>되어 있다</a:t>
            </a:r>
            <a:r>
              <a:rPr lang="en-US" altLang="ko-KR" sz="2400" dirty="0"/>
              <a:t>.</a:t>
            </a:r>
          </a:p>
          <a:p>
            <a:endParaRPr lang="ko-KR" altLang="en-US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098" name="Picture 2" descr="http://www.withworld.co.jp/construction/images/%E5%AF%8C%E5%A3%AB%E8%A6%8B%E5%B8%82U%E3%83%88%E3%82%A4%E3%83%AC%E3%82%A2%E3%83%95%E3%82%BF%E3%83%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08" y="2190133"/>
            <a:ext cx="3924300" cy="44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kasuke.co.jp/wp-content/uploads/2017/04/769d88e425e03120b83ee4ed6b9d588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54" y="2190133"/>
            <a:ext cx="4499672" cy="30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구름 모양 설명선 8"/>
          <p:cNvSpPr/>
          <p:nvPr/>
        </p:nvSpPr>
        <p:spPr>
          <a:xfrm>
            <a:off x="5264899" y="972066"/>
            <a:ext cx="3583768" cy="1565187"/>
          </a:xfrm>
          <a:prstGeom prst="cloudCallout">
            <a:avLst>
              <a:gd name="adj1" fmla="val 11910"/>
              <a:gd name="adj2" fmla="val 9407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  <a:p>
            <a:pPr algn="just"/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화장실 변기의 물통 위에 </a:t>
            </a:r>
            <a:r>
              <a:rPr lang="ko-KR" altLang="en-US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수도꼭지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달려 있어 손을 씻을 수도 있다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endParaRPr lang="ko-KR" altLang="en-US" dirty="0"/>
          </a:p>
        </p:txBody>
      </p:sp>
      <p:sp>
        <p:nvSpPr>
          <p:cNvPr id="2" name="구름 모양 설명선 1"/>
          <p:cNvSpPr/>
          <p:nvPr/>
        </p:nvSpPr>
        <p:spPr>
          <a:xfrm>
            <a:off x="165254" y="5099221"/>
            <a:ext cx="4714673" cy="1758779"/>
          </a:xfrm>
          <a:prstGeom prst="cloudCallout">
            <a:avLst>
              <a:gd name="adj1" fmla="val 12987"/>
              <a:gd name="adj2" fmla="val -9144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  <a:p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욕조의 물은 한 번 사용하고 버리지 않고 가족 전원이 사용하므로 욕조에 들어가기 전 먼저 비누로 몸을 깨끗이 씻고 들어간다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2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65254" y="324998"/>
            <a:ext cx="2655064" cy="6470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3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방문 예절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31353" y="1277957"/>
            <a:ext cx="4120309" cy="50842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2400" dirty="0"/>
          </a:p>
          <a:p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 일본 가정을 방문할 때는 과자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케이크 등의 간단한 선물을 가지고 간다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바닥에 앉을 때는 정좌를 하는 것이 예의이다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③ 신발을 벗고 들어갈 때는 현관문 방향으로 가지런히 돌려놓는다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6" name="Picture 8" descr="http://boyspose.manpakudou.com/wp-content/uploads/2015/05/21c8489d86cd485d3030954851707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19" y="2473287"/>
            <a:ext cx="4051107" cy="388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구름 모양 설명선 12"/>
          <p:cNvSpPr/>
          <p:nvPr/>
        </p:nvSpPr>
        <p:spPr>
          <a:xfrm>
            <a:off x="5657162" y="1019061"/>
            <a:ext cx="2776250" cy="1134737"/>
          </a:xfrm>
          <a:prstGeom prst="cloudCallout">
            <a:avLst>
              <a:gd name="adj1" fmla="val -19357"/>
              <a:gd name="adj2" fmla="val 8818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2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정좌</a:t>
            </a:r>
            <a:r>
              <a:rPr lang="en-US" altLang="ko-KR" sz="2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20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せいざ</a:t>
            </a:r>
            <a:r>
              <a:rPr lang="en-US" altLang="ja-JP" sz="2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en-US" altLang="ko-KR" sz="2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800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286436" y="1280926"/>
            <a:ext cx="8692310" cy="50842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2400" dirty="0"/>
          </a:p>
          <a:p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92795" y="275421"/>
            <a:ext cx="7287658" cy="680167"/>
          </a:xfrm>
          <a:prstGeom prst="roundRect">
            <a:avLst/>
          </a:prstGeom>
          <a:solidFill>
            <a:srgbClr val="D5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한국과 일본의 주택의 특징을 알아보고 발표해 봅시다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(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예시 답안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85589" y="1638202"/>
            <a:ext cx="84058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 한국의 전통 가옥은 짚으로 지붕을 올리고 목재가 주를 이룬다는 점에서는 일본의 전통 가옥과 비슷한 점이 있다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그러나 한국은 지붕을 볏짚으로 잇고 일본은 보릿대로 잇는 특징이 있다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 한국은 방과 마루로 되어 있어 방이 더 필요하면 옆으로 붙여나가는 구조로 방마다 입구가 별도로 있으며 방과 방 사이의 벽이 두꺼우나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일본은 큰 방을 필요에 따라 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후스마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미닫이문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벽을 만드는 구조로 건물 밖의 벽은 두껍지만 방과 방 사이는 벽이 아닌 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후스마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미닫이문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칸을 막는 방식이다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③ 한국은 일본에 비해 겨울에 한랭한 북서풍을 많이 받기 때문에 겨울을 무사히 나기 위한 고민의 결과로 온돌이 발달하였다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반면 고온 다습한 일본은 지면과 방 사이를 떼어 통풍이 잘 되도록 골풀을 사용한 다다미를 까는 형태로 발전하였다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2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1803</TotalTime>
  <Words>476</Words>
  <Application>Microsoft Office PowerPoint</Application>
  <PresentationFormat>화면 슬라이드 쇼(4:3)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MS PGothic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(주)능률교육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김보경</dc:creator>
  <cp:lastModifiedBy>user</cp:lastModifiedBy>
  <cp:revision>246</cp:revision>
  <cp:lastPrinted>2018-01-18T08:49:23Z</cp:lastPrinted>
  <dcterms:created xsi:type="dcterms:W3CDTF">2017-01-06T06:17:59Z</dcterms:created>
  <dcterms:modified xsi:type="dcterms:W3CDTF">2023-06-13T04:40:31Z</dcterms:modified>
</cp:coreProperties>
</file>