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1" r:id="rId5"/>
    <p:sldId id="262" r:id="rId6"/>
    <p:sldId id="263" r:id="rId7"/>
    <p:sldId id="265" r:id="rId8"/>
    <p:sldId id="259" r:id="rId9"/>
    <p:sldId id="266" r:id="rId10"/>
    <p:sldId id="260" r:id="rId1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541A"/>
    <a:srgbClr val="D860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784" autoAdjust="0"/>
    <p:restoredTop sz="94660"/>
  </p:normalViewPr>
  <p:slideViewPr>
    <p:cSldViewPr>
      <p:cViewPr varScale="1">
        <p:scale>
          <a:sx n="73" d="100"/>
          <a:sy n="73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F73177-F158-4A0C-9946-7B69A40817EA}" type="datetimeFigureOut">
              <a:rPr lang="fr-FR" altLang="ko-KR"/>
              <a:pPr/>
              <a:t>30/03/2012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72EEF-CF1D-49E8-8F37-ECBD299D2A94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4A66C-E7DC-4150-BC32-C35EAA129CFB}" type="datetimeFigureOut">
              <a:rPr lang="fr-FR" altLang="ko-KR"/>
              <a:pPr/>
              <a:t>30/03/2012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3D5FD-8C47-48F2-9ED4-8CC0959E97C4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91EFE0-1F4B-4FEF-9B3F-9505C43D805A}" type="datetimeFigureOut">
              <a:rPr lang="fr-FR" altLang="ko-KR"/>
              <a:pPr/>
              <a:t>30/03/2012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DFE03-CE28-4757-940F-72FE13EBE5D8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995FBD-225C-42EB-B89A-1AE98B3D237C}" type="datetimeFigureOut">
              <a:rPr lang="fr-FR" altLang="ko-KR"/>
              <a:pPr/>
              <a:t>30/03/2012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D5419-41F7-4279-803B-A087804FC4F9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4F1008-1719-4F1B-A243-2601E0F9581D}" type="datetimeFigureOut">
              <a:rPr lang="fr-FR" altLang="ko-KR"/>
              <a:pPr/>
              <a:t>30/03/2012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E7B65-F533-4E9E-A4FD-A713BA86F27E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8A7703-F5FD-4665-9543-BEB9F91C73D4}" type="datetimeFigureOut">
              <a:rPr lang="fr-FR" altLang="ko-KR"/>
              <a:pPr/>
              <a:t>30/03/2012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FDF94-66AC-4E77-B64B-5AFD3C4632E1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CDA4D-289B-459A-B4AF-77E5CF432A40}" type="datetimeFigureOut">
              <a:rPr lang="fr-FR" altLang="ko-KR"/>
              <a:pPr/>
              <a:t>30/03/2012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63833-6088-413C-AB23-8D6F58837429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EF902-3164-4E01-A0E0-69158C9DFE5C}" type="datetimeFigureOut">
              <a:rPr lang="fr-FR" altLang="ko-KR"/>
              <a:pPr/>
              <a:t>30/03/2012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7D2E7-0AAE-4E6F-BBFA-96032F8B3CAE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FAF7B6-5B06-4D40-99D1-0564CD7791BF}" type="datetimeFigureOut">
              <a:rPr lang="fr-FR" altLang="ko-KR"/>
              <a:pPr/>
              <a:t>30/03/2012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AA13F-0329-4873-99E9-6B937DD541AE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991751-A76A-441B-9FF6-35AAF3252A82}" type="datetimeFigureOut">
              <a:rPr lang="fr-FR" altLang="ko-KR"/>
              <a:pPr/>
              <a:t>30/03/2012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73EE5-74E5-4F4E-9D8D-3ADE08C31DBA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83FB3C-23DB-487F-B1C1-3F03FC4A7D30}" type="datetimeFigureOut">
              <a:rPr lang="fr-FR" altLang="ko-KR"/>
              <a:pPr/>
              <a:t>30/03/2012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6E98F-3ABE-4068-9763-B41DC2A39010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ko-K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ko-KR" smtClean="0"/>
              <a:t>Cliquez pour modifier les styles du texte du masque</a:t>
            </a:r>
          </a:p>
          <a:p>
            <a:pPr lvl="1"/>
            <a:r>
              <a:rPr lang="fr-FR" altLang="ko-KR" smtClean="0"/>
              <a:t>Deuxième niveau</a:t>
            </a:r>
          </a:p>
          <a:p>
            <a:pPr lvl="2"/>
            <a:r>
              <a:rPr lang="fr-FR" altLang="ko-KR" smtClean="0"/>
              <a:t>Troisième niveau</a:t>
            </a:r>
          </a:p>
          <a:p>
            <a:pPr lvl="3"/>
            <a:r>
              <a:rPr lang="fr-FR" altLang="ko-KR" smtClean="0"/>
              <a:t>Quatrième niveau</a:t>
            </a:r>
          </a:p>
          <a:p>
            <a:pPr lvl="4"/>
            <a:r>
              <a:rPr lang="fr-FR" altLang="ko-K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굴림" charset="-127"/>
              </a:defRPr>
            </a:lvl1pPr>
          </a:lstStyle>
          <a:p>
            <a:fld id="{AC4FEF23-0558-4D95-87A0-644F17A4863C}" type="datetimeFigureOut">
              <a:rPr lang="fr-FR" altLang="ko-KR"/>
              <a:pPr/>
              <a:t>30/03/2012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A70A5A2-BF5F-4730-BD16-1785981E65F2}" type="slidenum">
              <a:rPr lang="fr-CA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1714500"/>
            <a:ext cx="7772400" cy="1000125"/>
          </a:xfrm>
        </p:spPr>
        <p:txBody>
          <a:bodyPr/>
          <a:lstStyle/>
          <a:p>
            <a:r>
              <a:rPr lang="ko-KR" alt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일어학 개론 </a:t>
            </a:r>
            <a:endParaRPr lang="fr-CA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2428860" y="5214950"/>
            <a:ext cx="6400800" cy="1071570"/>
          </a:xfrm>
        </p:spPr>
        <p:txBody>
          <a:bodyPr/>
          <a:lstStyle/>
          <a:p>
            <a:pPr algn="r"/>
            <a:r>
              <a:rPr lang="fr-CA" sz="3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200924011 </a:t>
            </a:r>
            <a:r>
              <a:rPr lang="ko-KR" altLang="en-US" sz="3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남미란</a:t>
            </a:r>
            <a:endParaRPr lang="fr-CA" sz="3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 smtClean="0">
              <a:solidFill>
                <a:srgbClr val="BC541A"/>
              </a:solidFill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1785918" y="2571744"/>
            <a:ext cx="5900750" cy="2000264"/>
          </a:xfrm>
        </p:spPr>
        <p:txBody>
          <a:bodyPr/>
          <a:lstStyle/>
          <a:p>
            <a:pPr>
              <a:buNone/>
            </a:pPr>
            <a:r>
              <a:rPr lang="ko-KR" altLang="en-US" sz="8800" dirty="0" smtClean="0">
                <a:solidFill>
                  <a:srgbClr val="BC541A"/>
                </a:solidFill>
              </a:rPr>
              <a:t>감사합니다</a:t>
            </a:r>
            <a:endParaRPr lang="fr-CA" sz="8800" dirty="0" smtClean="0">
              <a:solidFill>
                <a:srgbClr val="BC54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♣ 상보분포란 </a:t>
            </a:r>
            <a:r>
              <a:rPr lang="en-US" altLang="ko-KR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</p:spPr>
        <p:txBody>
          <a:bodyPr/>
          <a:lstStyle/>
          <a:p>
            <a:r>
              <a:rPr lang="ko-KR" alt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상보분포라는 것은 특정 언어 내에서 복수의 음이 서로 간에 생기는 환경을 달리하여 중복하는 경우가 없는 경우</a:t>
            </a:r>
            <a:endParaRPr lang="en-US" altLang="ko-KR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endParaRPr lang="ko-KR" alt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ko-KR" alt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즉</a:t>
            </a:r>
            <a:r>
              <a:rPr lang="en-US" altLang="ko-K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ko-KR" alt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음성적으로 매우 비슷한 음이 일정한 조건하에서만 나타나며 서로 동일 환경에서는 나타나지 않으며 전체로서 하나의 음 </a:t>
            </a:r>
            <a:r>
              <a:rPr lang="en-US" altLang="ko-K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( </a:t>
            </a:r>
            <a:r>
              <a:rPr lang="ko-KR" alt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음소</a:t>
            </a:r>
            <a:r>
              <a:rPr lang="en-US" altLang="ko-K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)</a:t>
            </a:r>
            <a:r>
              <a:rPr lang="ko-KR" alt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를 구성하고 있다고 인식되는 분포를 상보 분포라고 부른다</a:t>
            </a:r>
          </a:p>
          <a:p>
            <a:endParaRPr lang="ko-KR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 rot="5400000">
            <a:off x="-2236023" y="2878909"/>
            <a:ext cx="6329362" cy="1143000"/>
          </a:xfrm>
        </p:spPr>
        <p:txBody>
          <a:bodyPr vert="vert270"/>
          <a:lstStyle/>
          <a:p>
            <a:r>
              <a:rPr lang="ko-KR" alt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예시 ①</a:t>
            </a:r>
            <a:r>
              <a:rPr lang="en-US" altLang="ko-K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altLang="ko-K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ko-KR" alt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altLang="ko-K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br>
              <a:rPr lang="en-US" altLang="ko-K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altLang="ko-K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ja-JP" alt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ハ </a:t>
            </a:r>
            <a:r>
              <a:rPr lang="ko-KR" alt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행</a:t>
            </a:r>
            <a:endParaRPr lang="ko-KR" alt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/>
          <a:lstStyle/>
          <a:p>
            <a:r>
              <a:rPr lang="ja-JP" altLang="en-US" dirty="0" smtClean="0"/>
              <a:t>ハ </a:t>
            </a:r>
            <a:r>
              <a:rPr lang="ko-KR" altLang="en-US" dirty="0" smtClean="0"/>
              <a:t>행자음은 구체적 단음으로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en-US" dirty="0" smtClean="0"/>
              <a:t>h ç </a:t>
            </a:r>
            <a:r>
              <a:rPr lang="az-Cyrl-AZ" dirty="0" smtClean="0"/>
              <a:t>Ф ) </a:t>
            </a:r>
            <a:r>
              <a:rPr lang="ko-KR" altLang="en-US" dirty="0" smtClean="0"/>
              <a:t>로 나타나고 있는데이러한 음의 출현은 무질서한 것이 아니고 일정한 규칙에 의해서 나타나고 있다</a:t>
            </a:r>
            <a:endParaRPr lang="en-US" altLang="ko-KR" dirty="0" smtClean="0"/>
          </a:p>
          <a:p>
            <a:pPr>
              <a:buNone/>
            </a:pPr>
            <a:endParaRPr lang="ko-KR" altLang="en-US" dirty="0" smtClean="0"/>
          </a:p>
          <a:p>
            <a:r>
              <a:rPr lang="en-US" dirty="0" smtClean="0"/>
              <a:t>[ha]    [çi]    </a:t>
            </a:r>
            <a:r>
              <a:rPr lang="az-Cyrl-AZ" dirty="0" smtClean="0"/>
              <a:t>[Ф</a:t>
            </a:r>
            <a:r>
              <a:rPr lang="en-US" dirty="0" smtClean="0"/>
              <a:t>u]    [he]    [ho]</a:t>
            </a:r>
          </a:p>
          <a:p>
            <a:endParaRPr 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 rot="5400000">
            <a:off x="-2236023" y="2878909"/>
            <a:ext cx="6329362" cy="1143000"/>
          </a:xfrm>
        </p:spPr>
        <p:txBody>
          <a:bodyPr vert="vert270"/>
          <a:lstStyle/>
          <a:p>
            <a:r>
              <a:rPr lang="ko-KR" alt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예시 ①</a:t>
            </a:r>
            <a:r>
              <a:rPr lang="en-US" altLang="ko-K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altLang="ko-K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ko-KR" alt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altLang="ko-K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br>
              <a:rPr lang="en-US" altLang="ko-K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altLang="ko-K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ja-JP" alt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ハ </a:t>
            </a:r>
            <a:r>
              <a:rPr lang="ko-KR" alt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행</a:t>
            </a:r>
            <a:endParaRPr lang="ko-KR" alt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/>
          <a:lstStyle/>
          <a:p>
            <a:r>
              <a:rPr lang="ko-KR" altLang="en-US" dirty="0" smtClean="0"/>
              <a:t>즉 각 단음은 일정한 조건하에서만 나타나고 있으며 그 외의 조건에서는 출현하지 않는다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endParaRPr lang="ko-KR" altLang="en-US" dirty="0" smtClean="0"/>
          </a:p>
          <a:p>
            <a:r>
              <a:rPr lang="en-US" dirty="0" smtClean="0"/>
              <a:t>[h]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[-</a:t>
            </a:r>
            <a:r>
              <a:rPr lang="en-US" dirty="0" smtClean="0"/>
              <a:t>a -e -o]</a:t>
            </a:r>
            <a:r>
              <a:rPr lang="ko-KR" altLang="en-US" dirty="0" smtClean="0"/>
              <a:t>의 앞</a:t>
            </a:r>
          </a:p>
          <a:p>
            <a:r>
              <a:rPr lang="en-US" altLang="ko-KR" dirty="0" smtClean="0"/>
              <a:t>[</a:t>
            </a:r>
            <a:r>
              <a:rPr lang="en-US" dirty="0" smtClean="0"/>
              <a:t>ç]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[</a:t>
            </a:r>
            <a:r>
              <a:rPr lang="en-US" dirty="0" smtClean="0"/>
              <a:t>i]</a:t>
            </a:r>
            <a:r>
              <a:rPr lang="ko-KR" altLang="en-US" dirty="0" smtClean="0"/>
              <a:t>의 앞</a:t>
            </a:r>
          </a:p>
          <a:p>
            <a:r>
              <a:rPr lang="en-US" altLang="ko-KR" dirty="0" smtClean="0"/>
              <a:t>[</a:t>
            </a:r>
            <a:r>
              <a:rPr lang="az-Cyrl-AZ" dirty="0" smtClean="0"/>
              <a:t>Ф]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[</a:t>
            </a:r>
            <a:r>
              <a:rPr lang="en-US" dirty="0" smtClean="0"/>
              <a:t>u]</a:t>
            </a:r>
            <a:r>
              <a:rPr lang="ko-KR" altLang="en-US" dirty="0" smtClean="0"/>
              <a:t>의 앞</a:t>
            </a:r>
          </a:p>
          <a:p>
            <a:endParaRPr 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 rot="5400000">
            <a:off x="-2236023" y="2878909"/>
            <a:ext cx="6329362" cy="1143000"/>
          </a:xfrm>
        </p:spPr>
        <p:txBody>
          <a:bodyPr vert="vert270"/>
          <a:lstStyle/>
          <a:p>
            <a:r>
              <a:rPr lang="ko-KR" alt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예시 ②</a:t>
            </a:r>
            <a:r>
              <a:rPr lang="en-US" altLang="ko-K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altLang="ko-K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ko-KR" alt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altLang="ko-K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br>
              <a:rPr lang="en-US" altLang="ko-K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altLang="ko-K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ja-JP" alt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ん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endParaRPr lang="ko-KR" altLang="en-US" dirty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285984" y="714356"/>
            <a:ext cx="6500858" cy="5857916"/>
          </a:xfrm>
        </p:spPr>
        <p:txBody>
          <a:bodyPr/>
          <a:lstStyle/>
          <a:p>
            <a:r>
              <a:rPr lang="ko-KR" altLang="en-US" dirty="0" smtClean="0"/>
              <a:t>일본어에서 상보분포하고 있는 다른 예로서 撥音 </a:t>
            </a:r>
            <a:r>
              <a:rPr lang="en-US" altLang="ko-KR" dirty="0" smtClean="0"/>
              <a:t>/</a:t>
            </a:r>
            <a:r>
              <a:rPr lang="en-US" dirty="0" smtClean="0"/>
              <a:t>N/</a:t>
            </a:r>
            <a:r>
              <a:rPr lang="ko-KR" altLang="en-US" dirty="0" smtClean="0"/>
              <a:t>을 들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撥音의 경우 후속음이 어떠한 조음 위치를 가진 음인가에 따라 그것에 동화</a:t>
            </a:r>
            <a:r>
              <a:rPr lang="en-US" altLang="ko-KR" dirty="0" smtClean="0"/>
              <a:t>(</a:t>
            </a:r>
            <a:r>
              <a:rPr lang="ko-KR" altLang="en-US" dirty="0" smtClean="0"/>
              <a:t>同化</a:t>
            </a:r>
            <a:r>
              <a:rPr lang="en-US" altLang="ko-KR" dirty="0" smtClean="0"/>
              <a:t>)</a:t>
            </a:r>
            <a:r>
              <a:rPr lang="ko-KR" altLang="en-US" dirty="0" smtClean="0"/>
              <a:t>된 비음</a:t>
            </a:r>
            <a:r>
              <a:rPr lang="en-US" altLang="ko-KR" dirty="0" smtClean="0"/>
              <a:t>(</a:t>
            </a:r>
            <a:r>
              <a:rPr lang="ko-KR" altLang="en-US" dirty="0" smtClean="0"/>
              <a:t>鼻音</a:t>
            </a:r>
            <a:r>
              <a:rPr lang="en-US" altLang="ko-KR" dirty="0" smtClean="0"/>
              <a:t>)</a:t>
            </a:r>
            <a:r>
              <a:rPr lang="ko-KR" altLang="en-US" dirty="0" smtClean="0"/>
              <a:t>으로 나타난다</a:t>
            </a:r>
            <a:r>
              <a:rPr lang="en-US" altLang="ko-KR" smtClean="0"/>
              <a:t>. </a:t>
            </a:r>
            <a:endParaRPr lang="en-US" altLang="ko-KR" dirty="0" smtClean="0"/>
          </a:p>
          <a:p>
            <a:r>
              <a:rPr lang="en-US" dirty="0" smtClean="0"/>
              <a:t>[n]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[ </a:t>
            </a:r>
            <a:r>
              <a:rPr lang="en-US" dirty="0" smtClean="0"/>
              <a:t>t d n] </a:t>
            </a:r>
            <a:r>
              <a:rPr lang="ko-KR" altLang="en-US" dirty="0" smtClean="0"/>
              <a:t>의 앞  反対</a:t>
            </a:r>
            <a:r>
              <a:rPr lang="ja-JP" altLang="en-US" baseline="30000" dirty="0" smtClean="0"/>
              <a:t>はんたい</a:t>
            </a:r>
            <a:endParaRPr lang="ko-KR" altLang="en-US" dirty="0" smtClean="0"/>
          </a:p>
          <a:p>
            <a:r>
              <a:rPr lang="en-US" altLang="ko-KR" dirty="0" smtClean="0"/>
              <a:t>[</a:t>
            </a:r>
            <a:r>
              <a:rPr lang="en-US" dirty="0" smtClean="0"/>
              <a:t>m]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[ </a:t>
            </a:r>
            <a:r>
              <a:rPr lang="en-US" dirty="0" smtClean="0"/>
              <a:t>p b m ]</a:t>
            </a:r>
            <a:r>
              <a:rPr lang="ko-KR" altLang="en-US" dirty="0" smtClean="0"/>
              <a:t>의 앞  散歩</a:t>
            </a:r>
            <a:r>
              <a:rPr lang="ja-JP" altLang="en-US" baseline="30000" dirty="0" smtClean="0"/>
              <a:t>さんぽ</a:t>
            </a:r>
            <a:endParaRPr lang="ko-KR" altLang="en-US" dirty="0" smtClean="0"/>
          </a:p>
          <a:p>
            <a:r>
              <a:rPr lang="en-US" altLang="ko-KR" dirty="0" smtClean="0"/>
              <a:t>[</a:t>
            </a:r>
            <a:r>
              <a:rPr lang="en-US" dirty="0" smtClean="0"/>
              <a:t>ŋ]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[ </a:t>
            </a:r>
            <a:r>
              <a:rPr lang="en-US" dirty="0" smtClean="0"/>
              <a:t>k g ŋ] </a:t>
            </a:r>
            <a:r>
              <a:rPr lang="ko-KR" altLang="en-US" dirty="0" smtClean="0"/>
              <a:t>의 앞  韓国</a:t>
            </a:r>
            <a:r>
              <a:rPr lang="ja-JP" altLang="en-US" baseline="30000" dirty="0" smtClean="0"/>
              <a:t>かんこく</a:t>
            </a:r>
            <a:endParaRPr lang="ko-KR" altLang="en-US" dirty="0" smtClean="0"/>
          </a:p>
          <a:p>
            <a:r>
              <a:rPr lang="en-US" dirty="0" smtClean="0"/>
              <a:t>[N]</a:t>
            </a:r>
            <a:r>
              <a:rPr lang="ko-KR" altLang="en-US" dirty="0" smtClean="0"/>
              <a:t>는  단어의  끝    </a:t>
            </a:r>
            <a:r>
              <a:rPr lang="ko-KR" altLang="en-US" dirty="0" smtClean="0"/>
              <a:t>新聞</a:t>
            </a:r>
            <a:r>
              <a:rPr lang="ja-JP" altLang="en-US" baseline="30000" dirty="0" smtClean="0"/>
              <a:t>しんぶん</a:t>
            </a:r>
            <a:endParaRPr lang="en-US" dirty="0" smtClean="0"/>
          </a:p>
          <a:p>
            <a:endParaRPr lang="ko-KR" altLang="en-US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바탕" pitchFamily="18" charset="-127"/>
              </a:rPr>
              <a:t>n]</a:t>
            </a:r>
            <a:r>
              <a:rPr kumimoji="0" lang="ko-KR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바탕" pitchFamily="18" charset="-127"/>
              </a:rPr>
              <a:t>는 </a:t>
            </a:r>
            <a:r>
              <a:rPr kumimoji="0" lang="en-US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바탕" pitchFamily="18" charset="-127"/>
              </a:rPr>
              <a:t>[ t d n] </a:t>
            </a:r>
            <a:r>
              <a:rPr kumimoji="0" lang="ko-KR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바탕" pitchFamily="18" charset="-127"/>
              </a:rPr>
              <a:t>의 앞</a:t>
            </a:r>
            <a:endParaRPr kumimoji="0" lang="ko-KR" altLang="fr-F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바탕" pitchFamily="18" charset="-127"/>
              </a:rPr>
              <a:t>[m]</a:t>
            </a:r>
            <a:r>
              <a:rPr kumimoji="0" lang="ko-KR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바탕" pitchFamily="18" charset="-127"/>
              </a:rPr>
              <a:t>는 </a:t>
            </a:r>
            <a:r>
              <a:rPr kumimoji="0" lang="en-US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바탕" pitchFamily="18" charset="-127"/>
              </a:rPr>
              <a:t>[ p b m ]</a:t>
            </a:r>
            <a:r>
              <a:rPr kumimoji="0" lang="ko-KR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바탕" pitchFamily="18" charset="-127"/>
              </a:rPr>
              <a:t>의 앞</a:t>
            </a:r>
            <a:endParaRPr kumimoji="0" lang="ko-KR" altLang="fr-F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바탕" pitchFamily="18" charset="-127"/>
              </a:rPr>
              <a:t>[ŋ]</a:t>
            </a:r>
            <a:r>
              <a:rPr kumimoji="0" lang="ko-KR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바탕" pitchFamily="18" charset="-127"/>
              </a:rPr>
              <a:t>는 </a:t>
            </a:r>
            <a:r>
              <a:rPr kumimoji="0" lang="en-US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바탕" pitchFamily="18" charset="-127"/>
              </a:rPr>
              <a:t>[ k g ŋ] </a:t>
            </a:r>
            <a:r>
              <a:rPr kumimoji="0" lang="ko-KR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바탕" pitchFamily="18" charset="-127"/>
              </a:rPr>
              <a:t>의 앞</a:t>
            </a:r>
            <a:endParaRPr kumimoji="0" lang="ko-KR" altLang="fr-F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fr-F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</a:rPr>
              <a:t> </a:t>
            </a:r>
            <a:r>
              <a:rPr kumimoji="0" lang="ko-KR" altLang="fr-F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endParaRPr kumimoji="0" lang="ko-K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♣ 이음이란 </a:t>
            </a:r>
            <a:r>
              <a:rPr lang="en-US" altLang="ko-KR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?</a:t>
            </a:r>
            <a:br>
              <a:rPr lang="en-US" altLang="ko-KR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어떤말이 상호간에 음성적으로 유사하고 </a:t>
            </a:r>
            <a:r>
              <a:rPr lang="en-US" altLang="ko-K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ko-KR" alt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나아가 상보분포를 이루는 같은 음을 하나의 음소에 속한다고 한다</a:t>
            </a:r>
            <a:r>
              <a:rPr lang="en-US" altLang="ko-K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</a:p>
          <a:p>
            <a:endParaRPr lang="en-US" altLang="ko-KR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ko-KR" alt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서로 음성적으로 유사하고 상보분포를 이루는 음 끼리를 이음</a:t>
            </a:r>
            <a:r>
              <a:rPr lang="en-US" altLang="ko-K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(</a:t>
            </a:r>
            <a:r>
              <a:rPr lang="ko-KR" alt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異音</a:t>
            </a:r>
            <a:r>
              <a:rPr lang="en-US" altLang="ko-K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) </a:t>
            </a:r>
            <a:r>
              <a:rPr lang="ko-KR" alt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또는 변이음이라고 한다</a:t>
            </a:r>
            <a:r>
              <a:rPr lang="en-US" altLang="ko-K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</a:p>
          <a:p>
            <a:endParaRPr lang="ko-KR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 rot="5400000">
            <a:off x="-2236023" y="2878909"/>
            <a:ext cx="6329362" cy="1143000"/>
          </a:xfrm>
        </p:spPr>
        <p:txBody>
          <a:bodyPr vert="vert270"/>
          <a:lstStyle/>
          <a:p>
            <a:r>
              <a:rPr lang="ko-KR" alt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예시</a:t>
            </a:r>
            <a:r>
              <a:rPr lang="en-US" altLang="ko-K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altLang="ko-K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altLang="ko-K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br>
              <a:rPr lang="en-US" altLang="ko-K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ko-KR" alt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ㄱ</a:t>
            </a:r>
            <a:r>
              <a:rPr lang="en-US" altLang="ko-K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altLang="ko-K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ja-JP" alt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ん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214546" y="928670"/>
            <a:ext cx="6329362" cy="4525963"/>
          </a:xfrm>
        </p:spPr>
        <p:txBody>
          <a:bodyPr/>
          <a:lstStyle/>
          <a:p>
            <a:r>
              <a:rPr lang="en-US" altLang="ko-KR" dirty="0" smtClean="0"/>
              <a:t>[ </a:t>
            </a:r>
            <a:r>
              <a:rPr lang="ko-KR" altLang="en-US" dirty="0" smtClean="0"/>
              <a:t>ㄱ </a:t>
            </a:r>
            <a:r>
              <a:rPr lang="en-US" altLang="ko-KR" dirty="0" smtClean="0"/>
              <a:t>] 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[ </a:t>
            </a:r>
            <a:r>
              <a:rPr lang="en-US" dirty="0" smtClean="0"/>
              <a:t>k] [g] [q] [G]</a:t>
            </a:r>
            <a:r>
              <a:rPr lang="ko-KR" altLang="en-US" dirty="0" smtClean="0"/>
              <a:t>는 모두 음소 </a:t>
            </a:r>
            <a:r>
              <a:rPr lang="en-US" altLang="ko-KR" dirty="0" smtClean="0"/>
              <a:t>[ </a:t>
            </a:r>
            <a:r>
              <a:rPr lang="ko-KR" altLang="en-US" dirty="0" smtClean="0"/>
              <a:t>ㄱ </a:t>
            </a:r>
            <a:r>
              <a:rPr lang="en-US" altLang="ko-KR" dirty="0" smtClean="0"/>
              <a:t>] </a:t>
            </a:r>
            <a:r>
              <a:rPr lang="ko-KR" altLang="en-US" dirty="0" smtClean="0"/>
              <a:t>에 속하고 일본어 </a:t>
            </a:r>
            <a:r>
              <a:rPr lang="en-US" altLang="ko-KR" dirty="0" smtClean="0"/>
              <a:t>[</a:t>
            </a:r>
            <a:r>
              <a:rPr lang="ja-JP" altLang="en-US" dirty="0" smtClean="0"/>
              <a:t>ん</a:t>
            </a:r>
            <a:r>
              <a:rPr lang="en-US" altLang="ja-JP" dirty="0" smtClean="0"/>
              <a:t>] 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[</a:t>
            </a:r>
            <a:r>
              <a:rPr lang="en-US" dirty="0" smtClean="0"/>
              <a:t>N] [m] [n] [ŋ] </a:t>
            </a:r>
            <a:r>
              <a:rPr lang="ko-KR" altLang="en-US" dirty="0" smtClean="0"/>
              <a:t>모두 음소 </a:t>
            </a:r>
            <a:r>
              <a:rPr lang="en-US" altLang="ko-KR" dirty="0" smtClean="0"/>
              <a:t>[</a:t>
            </a:r>
            <a:r>
              <a:rPr lang="ja-JP" altLang="en-US" dirty="0" smtClean="0"/>
              <a:t>ん</a:t>
            </a:r>
            <a:r>
              <a:rPr lang="en-US" altLang="ja-JP" dirty="0" smtClean="0"/>
              <a:t>] </a:t>
            </a:r>
            <a:r>
              <a:rPr lang="ko-KR" altLang="en-US" dirty="0" smtClean="0"/>
              <a:t>에 속한다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en-US" dirty="0" smtClean="0"/>
              <a:t>[k] [g] [q] [G] 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/</a:t>
            </a:r>
            <a:r>
              <a:rPr lang="en-US" dirty="0" smtClean="0"/>
              <a:t>k/ </a:t>
            </a:r>
            <a:r>
              <a:rPr lang="ko-KR" altLang="en-US" dirty="0" smtClean="0"/>
              <a:t>의 이음이고</a:t>
            </a:r>
            <a:r>
              <a:rPr lang="en-US" altLang="ko-KR" dirty="0" smtClean="0"/>
              <a:t>, [</a:t>
            </a:r>
            <a:r>
              <a:rPr lang="en-US" dirty="0" smtClean="0"/>
              <a:t>N] [m] [n] [ŋ]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/</a:t>
            </a:r>
            <a:r>
              <a:rPr lang="en-US" dirty="0" smtClean="0"/>
              <a:t>N/</a:t>
            </a:r>
            <a:r>
              <a:rPr lang="ko-KR" altLang="en-US" dirty="0" smtClean="0"/>
              <a:t>의 이음이다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en-US" dirty="0" smtClean="0"/>
          </a:p>
          <a:p>
            <a:endParaRPr lang="ko-KR" altLang="en-US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25680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</a:rPr>
              <a:t> </a:t>
            </a:r>
            <a:r>
              <a:rPr kumimoji="0" lang="ko-K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endParaRPr kumimoji="0" lang="ko-K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/>
          <a:lstStyle/>
          <a:p>
            <a:pPr algn="l"/>
            <a:r>
              <a:rPr lang="ko-KR" altLang="en-US" dirty="0" smtClean="0">
                <a:solidFill>
                  <a:srgbClr val="BC541A"/>
                </a:solidFill>
              </a:rPr>
              <a:t>출처</a:t>
            </a:r>
            <a:endParaRPr lang="fr-CA" dirty="0" smtClean="0">
              <a:solidFill>
                <a:srgbClr val="BC541A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/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문헌</a:t>
            </a:r>
            <a:r>
              <a:rPr lang="en-US" altLang="ko-KR" dirty="0" smtClean="0"/>
              <a:t>&gt;</a:t>
            </a:r>
            <a:endParaRPr lang="ko-KR" altLang="en-US" dirty="0" smtClean="0"/>
          </a:p>
          <a:p>
            <a:r>
              <a:rPr lang="ko-KR" altLang="en-US" dirty="0" smtClean="0"/>
              <a:t>책 제목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일본어학의 이해</a:t>
            </a:r>
          </a:p>
          <a:p>
            <a:r>
              <a:rPr lang="ko-KR" altLang="en-US" dirty="0" smtClean="0"/>
              <a:t>저자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윤호숙 황광길 윤상실 공저</a:t>
            </a:r>
          </a:p>
          <a:p>
            <a:r>
              <a:rPr lang="ko-KR" altLang="en-US" dirty="0" smtClean="0"/>
              <a:t>출판사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제이앤씨</a:t>
            </a:r>
          </a:p>
          <a:p>
            <a:r>
              <a:rPr lang="ko-KR" altLang="en-US" dirty="0" smtClean="0"/>
              <a:t>책제목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일본어 음성표현</a:t>
            </a:r>
          </a:p>
          <a:p>
            <a:r>
              <a:rPr lang="ko-KR" altLang="en-US" dirty="0" smtClean="0"/>
              <a:t>저자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조강희</a:t>
            </a:r>
          </a:p>
          <a:p>
            <a:r>
              <a:rPr lang="ko-KR" altLang="en-US" dirty="0" smtClean="0"/>
              <a:t>출판사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제이엔 씨</a:t>
            </a:r>
          </a:p>
          <a:p>
            <a:r>
              <a:rPr lang="fr-CA" dirty="0" smtClean="0">
                <a:solidFill>
                  <a:srgbClr val="BC541A"/>
                </a:solidFill>
              </a:rPr>
              <a:t>. </a:t>
            </a:r>
          </a:p>
          <a:p>
            <a:r>
              <a:rPr lang="fr-CA" dirty="0" smtClean="0">
                <a:solidFill>
                  <a:srgbClr val="BC541A"/>
                </a:solidFill>
              </a:rPr>
              <a:t>Lorem ipsum dolor sit amet, consectetuer adipiscing elit. Vivamus et magna. Fusce sed sem sed magna suscipit egestas.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/>
          <a:lstStyle/>
          <a:p>
            <a:pPr algn="l"/>
            <a:r>
              <a:rPr lang="ko-KR" altLang="en-US" dirty="0" smtClean="0">
                <a:solidFill>
                  <a:srgbClr val="BC541A"/>
                </a:solidFill>
              </a:rPr>
              <a:t>출처</a:t>
            </a:r>
            <a:endParaRPr lang="fr-CA" dirty="0" smtClean="0">
              <a:solidFill>
                <a:srgbClr val="BC541A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357422" y="1071546"/>
            <a:ext cx="6329362" cy="4525963"/>
          </a:xfrm>
        </p:spPr>
        <p:txBody>
          <a:bodyPr/>
          <a:lstStyle/>
          <a:p>
            <a:r>
              <a:rPr lang="en-US" dirty="0" smtClean="0"/>
              <a:t>http://blog.naver.com/vtakashiv?Redirect=Log&amp;logNo=70003623166</a:t>
            </a:r>
          </a:p>
          <a:p>
            <a:r>
              <a:rPr lang="en-US" dirty="0" smtClean="0"/>
              <a:t>http://kin.naver.com/qna/detail.nhn?d1id=11&amp;dirId=110804&amp;docId=50613603&amp;qb=7J207J2M6rO8IOyDgeuztOu2hO2PrA==&amp;enc=utf8&amp;section=kin&amp;rank=1&amp;search_sort=0&amp;spq=0&amp;pid=g2Emyc5Y7u4ssZOwbhlssc--392067&amp;sid=T2mhyECZaU8AAEdwCzM</a:t>
            </a:r>
          </a:p>
          <a:p>
            <a:endParaRPr lang="fr-CA" dirty="0" smtClean="0">
              <a:solidFill>
                <a:srgbClr val="BC541A"/>
              </a:solidFill>
            </a:endParaRPr>
          </a:p>
          <a:p>
            <a:r>
              <a:rPr lang="fr-CA" dirty="0" smtClean="0">
                <a:solidFill>
                  <a:srgbClr val="BC541A"/>
                </a:solidFill>
              </a:rPr>
              <a:t>Lorem ipsum dolor sit amet, consectetuer adipiscing elit. Vivamus et magna. Fusce sed sem sed magna suscipit egestas.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</Template>
  <TotalTime>161</TotalTime>
  <Words>422</Words>
  <Application>Microsoft Office PowerPoint</Application>
  <PresentationFormat>화면 슬라이드 쇼(4:3)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ppt</vt:lpstr>
      <vt:lpstr>일어학 개론 </vt:lpstr>
      <vt:lpstr>♣ 상보분포란 ?</vt:lpstr>
      <vt:lpstr>예시 ①  -  ハ 행</vt:lpstr>
      <vt:lpstr>예시 ①  -  ハ 행</vt:lpstr>
      <vt:lpstr>예시 ②  -  ん </vt:lpstr>
      <vt:lpstr> ♣ 이음이란 ? </vt:lpstr>
      <vt:lpstr>예시 - ㄱ ん  </vt:lpstr>
      <vt:lpstr>출처</vt:lpstr>
      <vt:lpstr>출처</vt:lpstr>
      <vt:lpstr>슬라이드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일어학 개론</dc:title>
  <dc:creator>남미란</dc:creator>
  <cp:lastModifiedBy>남미란</cp:lastModifiedBy>
  <cp:revision>18</cp:revision>
  <dcterms:created xsi:type="dcterms:W3CDTF">2012-03-22T04:29:27Z</dcterms:created>
  <dcterms:modified xsi:type="dcterms:W3CDTF">2012-03-29T15:56:02Z</dcterms:modified>
</cp:coreProperties>
</file>